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8"/>
  </p:notesMasterIdLst>
  <p:sldIdLst>
    <p:sldId id="307" r:id="rId2"/>
    <p:sldId id="322" r:id="rId3"/>
    <p:sldId id="309" r:id="rId4"/>
    <p:sldId id="324" r:id="rId5"/>
    <p:sldId id="326" r:id="rId6"/>
    <p:sldId id="310" r:id="rId7"/>
    <p:sldId id="311" r:id="rId8"/>
    <p:sldId id="312" r:id="rId9"/>
    <p:sldId id="314" r:id="rId10"/>
    <p:sldId id="315" r:id="rId11"/>
    <p:sldId id="316" r:id="rId12"/>
    <p:sldId id="318" r:id="rId13"/>
    <p:sldId id="319" r:id="rId14"/>
    <p:sldId id="317" r:id="rId15"/>
    <p:sldId id="284" r:id="rId16"/>
    <p:sldId id="257" r:id="rId17"/>
    <p:sldId id="285" r:id="rId18"/>
    <p:sldId id="287" r:id="rId19"/>
    <p:sldId id="323" r:id="rId20"/>
    <p:sldId id="286" r:id="rId21"/>
    <p:sldId id="288" r:id="rId22"/>
    <p:sldId id="289" r:id="rId23"/>
    <p:sldId id="290" r:id="rId24"/>
    <p:sldId id="292" r:id="rId25"/>
    <p:sldId id="293" r:id="rId26"/>
    <p:sldId id="291" r:id="rId27"/>
    <p:sldId id="297" r:id="rId28"/>
    <p:sldId id="298" r:id="rId29"/>
    <p:sldId id="299" r:id="rId30"/>
    <p:sldId id="300" r:id="rId31"/>
    <p:sldId id="301" r:id="rId32"/>
    <p:sldId id="302" r:id="rId33"/>
    <p:sldId id="303" r:id="rId34"/>
    <p:sldId id="294" r:id="rId35"/>
    <p:sldId id="304" r:id="rId36"/>
    <p:sldId id="321" r:id="rId37"/>
    <p:sldId id="266" r:id="rId38"/>
    <p:sldId id="268" r:id="rId39"/>
    <p:sldId id="272" r:id="rId40"/>
    <p:sldId id="276" r:id="rId41"/>
    <p:sldId id="278" r:id="rId42"/>
    <p:sldId id="327" r:id="rId43"/>
    <p:sldId id="328" r:id="rId44"/>
    <p:sldId id="330" r:id="rId45"/>
    <p:sldId id="331" r:id="rId46"/>
    <p:sldId id="329"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4747" autoAdjust="0"/>
  </p:normalViewPr>
  <p:slideViewPr>
    <p:cSldViewPr>
      <p:cViewPr>
        <p:scale>
          <a:sx n="66" d="100"/>
          <a:sy n="66" d="100"/>
        </p:scale>
        <p:origin x="-254" y="42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3155F9-1093-475B-8AE3-7793E011BA54}" type="datetimeFigureOut">
              <a:rPr lang="en-IN" smtClean="0"/>
              <a:pPr/>
              <a:t>12-07-2017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6E4E4F-001B-424B-9478-DD8B59FA191B}"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3FA3868-E2D5-43D1-B052-474214A66F93}"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3FA3868-E2D5-43D1-B052-474214A66F93}"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3FA3868-E2D5-43D1-B052-474214A66F93}"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3FA3868-E2D5-43D1-B052-474214A66F93}"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FA3868-E2D5-43D1-B052-474214A66F93}"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3FA3868-E2D5-43D1-B052-474214A66F93}"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3FA3868-E2D5-43D1-B052-474214A66F93}" type="datetimeFigureOut">
              <a:rPr lang="en-US" smtClean="0"/>
              <a:pPr/>
              <a:t>7/12/2017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3FA3868-E2D5-43D1-B052-474214A66F93}" type="datetimeFigureOut">
              <a:rPr lang="en-US" smtClean="0"/>
              <a:pPr/>
              <a:t>7/12/2017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FA3868-E2D5-43D1-B052-474214A66F93}" type="datetimeFigureOut">
              <a:rPr lang="en-US" smtClean="0"/>
              <a:pPr/>
              <a:t>7/12/2017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FA3868-E2D5-43D1-B052-474214A66F93}"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FA3868-E2D5-43D1-B052-474214A66F93}"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B06FB-A04C-45CB-A5A7-4CC44339A750}"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A3868-E2D5-43D1-B052-474214A66F93}" type="datetimeFigureOut">
              <a:rPr lang="en-US" smtClean="0"/>
              <a:pPr/>
              <a:t>7/12/2017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9B06FB-A04C-45CB-A5A7-4CC44339A7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panchamitra.kar.nic.i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PRESENTATION ON</a:t>
            </a:r>
            <a:endParaRPr lang="en-IN" b="1" dirty="0"/>
          </a:p>
        </p:txBody>
      </p:sp>
      <p:sp>
        <p:nvSpPr>
          <p:cNvPr id="3" name="Content Placeholder 2"/>
          <p:cNvSpPr>
            <a:spLocks noGrp="1"/>
          </p:cNvSpPr>
          <p:nvPr>
            <p:ph idx="1"/>
          </p:nvPr>
        </p:nvSpPr>
        <p:spPr/>
        <p:txBody>
          <a:bodyPr>
            <a:normAutofit fontScale="92500"/>
          </a:bodyPr>
          <a:lstStyle/>
          <a:p>
            <a:pPr algn="ctr">
              <a:buNone/>
            </a:pPr>
            <a:r>
              <a:rPr lang="en-IN" dirty="0" smtClean="0"/>
              <a:t>	</a:t>
            </a:r>
          </a:p>
          <a:p>
            <a:pPr algn="ctr">
              <a:buNone/>
            </a:pPr>
            <a:r>
              <a:rPr lang="en-IN" sz="5400" b="1" dirty="0" smtClean="0"/>
              <a:t>CITIZEN RIGHT TO </a:t>
            </a:r>
          </a:p>
          <a:p>
            <a:pPr algn="ctr">
              <a:buNone/>
            </a:pPr>
            <a:r>
              <a:rPr lang="en-IN" sz="5400" b="1" dirty="0" smtClean="0"/>
              <a:t>LAND RECORDS </a:t>
            </a:r>
          </a:p>
          <a:p>
            <a:pPr algn="ctr">
              <a:buNone/>
            </a:pPr>
            <a:r>
              <a:rPr lang="en-IN" sz="5400" b="1" dirty="0" smtClean="0"/>
              <a:t>UNDER </a:t>
            </a:r>
          </a:p>
          <a:p>
            <a:pPr algn="ctr">
              <a:buNone/>
            </a:pPr>
            <a:r>
              <a:rPr lang="en-IN" sz="5400" b="1" dirty="0" smtClean="0"/>
              <a:t>RIGHT TO INFORMATION ACT</a:t>
            </a:r>
            <a:endParaRPr lang="en-IN" sz="5400" b="1"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INFORMATION RELATING TO LAND RECORDS IN GRAMA PANCHAYATHS</a:t>
            </a:r>
            <a:endParaRPr lang="en-IN" b="1" dirty="0"/>
          </a:p>
        </p:txBody>
      </p:sp>
      <p:sp>
        <p:nvSpPr>
          <p:cNvPr id="3" name="Content Placeholder 2"/>
          <p:cNvSpPr>
            <a:spLocks noGrp="1"/>
          </p:cNvSpPr>
          <p:nvPr>
            <p:ph idx="1"/>
          </p:nvPr>
        </p:nvSpPr>
        <p:spPr/>
        <p:txBody>
          <a:bodyPr>
            <a:normAutofit fontScale="92500"/>
          </a:bodyPr>
          <a:lstStyle/>
          <a:p>
            <a:r>
              <a:rPr lang="en-IN" b="1" dirty="0" smtClean="0"/>
              <a:t>RECORDS OF LANDS SITUATED IN GRAMA PANCHAYAT JURISDICTION ARE MADE AVAILABLE IN THE WEBSITE PANCHAMITRA</a:t>
            </a:r>
          </a:p>
          <a:p>
            <a:r>
              <a:rPr lang="en-IN" b="1" dirty="0" smtClean="0">
                <a:hlinkClick r:id="rId2"/>
              </a:rPr>
              <a:t>http://panchamitra.kar.nic.in/</a:t>
            </a:r>
            <a:endParaRPr lang="en-IN" b="1" dirty="0" smtClean="0"/>
          </a:p>
          <a:p>
            <a:endParaRPr lang="en-IN" b="1" dirty="0" smtClean="0"/>
          </a:p>
          <a:p>
            <a:r>
              <a:rPr lang="en-IN" b="1" dirty="0" smtClean="0"/>
              <a:t>DETAILS OF PROPERTY INCLUDING UNIQUE ID NUMBER, NAME OF THE OWNER, EXTENT OF LAND, CONSTRUTION DETAILS AND PROPERTY TAX DETAILS ARE IN THE PUBLIC DOMAIN.</a:t>
            </a:r>
            <a:endParaRPr lang="en-IN" b="1"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USE OF RTI FOR LAND RECORDS</a:t>
            </a:r>
            <a:endParaRPr lang="en-IN" b="1" dirty="0"/>
          </a:p>
        </p:txBody>
      </p:sp>
      <p:sp>
        <p:nvSpPr>
          <p:cNvPr id="3" name="Content Placeholder 2"/>
          <p:cNvSpPr>
            <a:spLocks noGrp="1"/>
          </p:cNvSpPr>
          <p:nvPr>
            <p:ph idx="1"/>
          </p:nvPr>
        </p:nvSpPr>
        <p:spPr/>
        <p:txBody>
          <a:bodyPr/>
          <a:lstStyle/>
          <a:p>
            <a:r>
              <a:rPr lang="en-IN" sz="3600" b="1" dirty="0" smtClean="0"/>
              <a:t>CITIZENS ARE NOT INVOKING RTI FOR OBTAINING LAND RECORDS OF AGRICULTURAL LANDS  AS THE SAME ARE EASILY ACCESSIBLE UNDER LAND REVENUE ACT THROUGH MORE THAN 10000 CENTRES OPENED ACROSS THE STATE BESIDES BHOOMI WEBSITE.</a:t>
            </a:r>
          </a:p>
          <a:p>
            <a:endParaRPr lang="en-IN" dirty="0" smtClean="0"/>
          </a:p>
          <a:p>
            <a:pPr>
              <a:buNone/>
            </a:pPr>
            <a:endParaRPr lang="en-IN"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USE OF RTI – GRAMA PANCHAYAT</a:t>
            </a:r>
            <a:endParaRPr lang="en-IN" b="1" dirty="0"/>
          </a:p>
        </p:txBody>
      </p:sp>
      <p:sp>
        <p:nvSpPr>
          <p:cNvPr id="3" name="Content Placeholder 2"/>
          <p:cNvSpPr>
            <a:spLocks noGrp="1"/>
          </p:cNvSpPr>
          <p:nvPr>
            <p:ph idx="1"/>
          </p:nvPr>
        </p:nvSpPr>
        <p:spPr/>
        <p:txBody>
          <a:bodyPr>
            <a:normAutofit/>
          </a:bodyPr>
          <a:lstStyle/>
          <a:p>
            <a:r>
              <a:rPr lang="en-IN" sz="3600" b="1" dirty="0" smtClean="0"/>
              <a:t>EVEN FOR OBTAINING LAND RECORDS AVAILABLE IN GRAMA PANCHAYAT CITIZENS ARE NOT FREQUENTLY  INVOKING RTI AS THE SAME ARE EASILY ACCESSIBLE IN GRAMA PANCHAYATS AS WELL AS IN THEIR WEBSITE.</a:t>
            </a:r>
            <a:endParaRPr lang="en-IN" sz="3600" b="1"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LAND RECORDS IN MUNICIPALITY &amp; CITY CORPORATIONS</a:t>
            </a:r>
            <a:endParaRPr lang="en-IN" b="1" dirty="0"/>
          </a:p>
        </p:txBody>
      </p:sp>
      <p:sp>
        <p:nvSpPr>
          <p:cNvPr id="3" name="Content Placeholder 2"/>
          <p:cNvSpPr>
            <a:spLocks noGrp="1"/>
          </p:cNvSpPr>
          <p:nvPr>
            <p:ph idx="1"/>
          </p:nvPr>
        </p:nvSpPr>
        <p:spPr/>
        <p:txBody>
          <a:bodyPr/>
          <a:lstStyle/>
          <a:p>
            <a:r>
              <a:rPr lang="en-IN" b="1" dirty="0" smtClean="0"/>
              <a:t>ALTHOUGH LAND RECORDS IN CITY MUNICIPALITY AND CITY CORPORATIONS ARE DIGITISED  INFORMATION IS NOT ACCESSIBLE IN THEIR WEBSITES.</a:t>
            </a:r>
          </a:p>
          <a:p>
            <a:r>
              <a:rPr lang="en-IN" b="1" dirty="0" smtClean="0"/>
              <a:t>CITIZENS ARE COMPELLED  TO INVOKE PROVISIONS UNDER  RTI   FOR OBTAINING INFORMATION AS NO TRANSPARENCY IS BEING MAINTAINED.</a:t>
            </a:r>
            <a:endParaRPr lang="en-IN" b="1"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STAMPS &amp; REGISTRATION DEPARTMENT</a:t>
            </a:r>
            <a:endParaRPr lang="en-IN" b="1" dirty="0"/>
          </a:p>
        </p:txBody>
      </p:sp>
      <p:sp>
        <p:nvSpPr>
          <p:cNvPr id="3" name="Content Placeholder 2"/>
          <p:cNvSpPr>
            <a:spLocks noGrp="1"/>
          </p:cNvSpPr>
          <p:nvPr>
            <p:ph idx="1"/>
          </p:nvPr>
        </p:nvSpPr>
        <p:spPr/>
        <p:txBody>
          <a:bodyPr/>
          <a:lstStyle/>
          <a:p>
            <a:r>
              <a:rPr lang="en-IN" b="1" dirty="0" smtClean="0"/>
              <a:t>LAND RECORDS HELD IN THE STAMPS &amp; REGISTRATION DEPARTMENT ARE NOT DIRECTLY ACCESSIBLE TO CITIZENS  THROUGH THEIR WEB SITE.</a:t>
            </a:r>
          </a:p>
          <a:p>
            <a:r>
              <a:rPr lang="en-IN" b="1" dirty="0" smtClean="0"/>
              <a:t>CITIZENS ARE COMPELLED TO USE THE PROVISIONS OF REGISTRATION ACT TO ACCESS RECORDS.</a:t>
            </a:r>
            <a:endParaRPr lang="en-IN" b="1"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RTI &amp; SUB REGISTRARS</a:t>
            </a:r>
            <a:endParaRPr lang="en-IN" dirty="0"/>
          </a:p>
        </p:txBody>
      </p:sp>
      <p:sp>
        <p:nvSpPr>
          <p:cNvPr id="3" name="Content Placeholder 2"/>
          <p:cNvSpPr>
            <a:spLocks noGrp="1"/>
          </p:cNvSpPr>
          <p:nvPr>
            <p:ph idx="1"/>
          </p:nvPr>
        </p:nvSpPr>
        <p:spPr/>
        <p:txBody>
          <a:bodyPr>
            <a:normAutofit/>
          </a:bodyPr>
          <a:lstStyle/>
          <a:p>
            <a:r>
              <a:rPr lang="en-IN" sz="4000" b="1" dirty="0" err="1" smtClean="0"/>
              <a:t>Mahithi</a:t>
            </a:r>
            <a:r>
              <a:rPr lang="en-IN" sz="4000" b="1" dirty="0" smtClean="0"/>
              <a:t> </a:t>
            </a:r>
            <a:r>
              <a:rPr lang="en-IN" sz="4000" b="1" dirty="0" err="1" smtClean="0"/>
              <a:t>Hakku</a:t>
            </a:r>
            <a:r>
              <a:rPr lang="en-IN" sz="4000" b="1" dirty="0" smtClean="0"/>
              <a:t> </a:t>
            </a:r>
            <a:r>
              <a:rPr lang="en-IN" sz="4000" b="1" dirty="0" err="1" smtClean="0"/>
              <a:t>Adhyayana</a:t>
            </a:r>
            <a:r>
              <a:rPr lang="en-IN" sz="4000" b="1" dirty="0" smtClean="0"/>
              <a:t> Kendra focussed on CITIZENS RIGHT TO LAND RECORDS UNDER RTI  in Stamps &amp; Registration Department popularly known as Sub </a:t>
            </a:r>
            <a:r>
              <a:rPr lang="en-IN" sz="4000" b="1" dirty="0" err="1" smtClean="0"/>
              <a:t>Registars</a:t>
            </a:r>
            <a:r>
              <a:rPr lang="en-IN" sz="4000" b="1" dirty="0" smtClean="0"/>
              <a:t> Offices  in Karnataka since 2006.</a:t>
            </a:r>
            <a:r>
              <a:rPr lang="en-IN" sz="4000" dirty="0" smtClean="0"/>
              <a:t> </a:t>
            </a:r>
            <a:endParaRPr lang="en-IN" sz="40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4800" b="1" dirty="0" smtClean="0"/>
              <a:t>The objective was to ENSURE CITIZENS RIGHT   TO SECURE LAND RECORDS IN STAMPS &amp; REGISTRATION  DEPARTMENT UNDER R.T.I.  </a:t>
            </a:r>
            <a:endParaRPr lang="en-IN" sz="4800" b="1"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STAMPS &amp; REGISTRATION DEPT</a:t>
            </a:r>
            <a:endParaRPr lang="en-IN" b="1" dirty="0"/>
          </a:p>
        </p:txBody>
      </p:sp>
      <p:sp>
        <p:nvSpPr>
          <p:cNvPr id="3" name="Content Placeholder 2"/>
          <p:cNvSpPr>
            <a:spLocks noGrp="1"/>
          </p:cNvSpPr>
          <p:nvPr>
            <p:ph idx="1"/>
          </p:nvPr>
        </p:nvSpPr>
        <p:spPr/>
        <p:txBody>
          <a:bodyPr>
            <a:normAutofit/>
          </a:bodyPr>
          <a:lstStyle/>
          <a:p>
            <a:pPr>
              <a:buNone/>
            </a:pPr>
            <a:r>
              <a:rPr lang="en-IN" dirty="0" smtClean="0"/>
              <a:t>    </a:t>
            </a:r>
            <a:r>
              <a:rPr lang="en-IN" b="1" dirty="0" smtClean="0"/>
              <a:t>LIST OF IMPORTANT LAND  RECORDS FREQUENTLY ACCESSED BY CITIZENS:</a:t>
            </a:r>
          </a:p>
          <a:p>
            <a:r>
              <a:rPr lang="en-IN" b="1" dirty="0" smtClean="0"/>
              <a:t> TITLE DEEDS OF THE PROPERTY  INCLUDING SALE DEEDS, GIFT DEEDS, PARTITION DEEDS, SETTLEMENT DEEDS, ETC.</a:t>
            </a:r>
          </a:p>
          <a:p>
            <a:r>
              <a:rPr lang="en-IN" b="1" dirty="0" smtClean="0"/>
              <a:t>ENCUMBRANCE CERTIFICATE</a:t>
            </a:r>
          </a:p>
          <a:p>
            <a:r>
              <a:rPr lang="en-IN" b="1" dirty="0" smtClean="0"/>
              <a:t>GENERAL POWER OF ATTORNEY</a:t>
            </a:r>
          </a:p>
          <a:p>
            <a:endParaRPr lang="en-IN"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STAMPS &amp; REGISTRATION DEPT</a:t>
            </a:r>
            <a:endParaRPr lang="en-IN" b="1" dirty="0"/>
          </a:p>
        </p:txBody>
      </p:sp>
      <p:sp>
        <p:nvSpPr>
          <p:cNvPr id="3" name="Content Placeholder 2"/>
          <p:cNvSpPr>
            <a:spLocks noGrp="1"/>
          </p:cNvSpPr>
          <p:nvPr>
            <p:ph idx="1"/>
          </p:nvPr>
        </p:nvSpPr>
        <p:spPr/>
        <p:txBody>
          <a:bodyPr>
            <a:normAutofit/>
          </a:bodyPr>
          <a:lstStyle/>
          <a:p>
            <a:r>
              <a:rPr lang="en-IN" b="1" dirty="0" smtClean="0"/>
              <a:t>ALTHOUGH RECORDS FROM 2004 ARE COMPLETELY DIGITISED  NO INFORMATION IS MADE AVAILABLE IN THE PUBLIC DOMAIN.</a:t>
            </a:r>
          </a:p>
          <a:p>
            <a:r>
              <a:rPr lang="en-IN" b="1" dirty="0" smtClean="0"/>
              <a:t>OLD RECORDS EXISTING SINCE 1853 AND  WHICH ARE IN DILAPIDATE CONDITION   ARE YET TO BE DIGITISED.</a:t>
            </a:r>
          </a:p>
          <a:p>
            <a:r>
              <a:rPr lang="en-IN" b="1" dirty="0" smtClean="0"/>
              <a:t>NO PROPER MAINTENANCE OF OLD RECORDS</a:t>
            </a:r>
          </a:p>
          <a:p>
            <a:endParaRPr lang="en-IN" dirty="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DENIAL OF INFORMATION UNDER RTI</a:t>
            </a:r>
            <a:endParaRPr lang="en-IN" b="1" dirty="0"/>
          </a:p>
        </p:txBody>
      </p:sp>
      <p:sp>
        <p:nvSpPr>
          <p:cNvPr id="3" name="Content Placeholder 2"/>
          <p:cNvSpPr>
            <a:spLocks noGrp="1"/>
          </p:cNvSpPr>
          <p:nvPr>
            <p:ph idx="1"/>
          </p:nvPr>
        </p:nvSpPr>
        <p:spPr/>
        <p:txBody>
          <a:bodyPr>
            <a:normAutofit lnSpcReduction="10000"/>
          </a:bodyPr>
          <a:lstStyle/>
          <a:p>
            <a:r>
              <a:rPr lang="en-IN" b="1" dirty="0" smtClean="0"/>
              <a:t>CITIZEN STARTED INVOKING RTI  FOR SECURING  LAND RECORDS DUE TO CORRUPTION, ABNORMAL DELAY AND RED TAPISM IN SECURING RECORDS  UNDER REGISTRATION ACT.</a:t>
            </a:r>
          </a:p>
          <a:p>
            <a:r>
              <a:rPr lang="en-IN" b="1" dirty="0" smtClean="0"/>
              <a:t>AS INFORMATION WAS DENIED CITING PROVISIONS UNDER REGISTRATION ACT CITIZEN APPROACHED INFORMATION COMMISSION  IN NUMEROUS CASES.</a:t>
            </a:r>
            <a:endParaRPr lang="en-IN" b="1"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 LAND RECORDS  </a:t>
            </a:r>
            <a:endParaRPr lang="en-IN" b="1" dirty="0"/>
          </a:p>
        </p:txBody>
      </p:sp>
      <p:sp>
        <p:nvSpPr>
          <p:cNvPr id="3" name="Content Placeholder 2"/>
          <p:cNvSpPr>
            <a:spLocks noGrp="1"/>
          </p:cNvSpPr>
          <p:nvPr>
            <p:ph idx="1"/>
          </p:nvPr>
        </p:nvSpPr>
        <p:spPr/>
        <p:txBody>
          <a:bodyPr>
            <a:normAutofit/>
          </a:bodyPr>
          <a:lstStyle/>
          <a:p>
            <a:r>
              <a:rPr lang="en-IN" sz="3600" b="1" dirty="0" smtClean="0"/>
              <a:t>AGRICULTURAL LAND RECORDS HELD IN REVENUE DEPARTMENT</a:t>
            </a:r>
          </a:p>
          <a:p>
            <a:r>
              <a:rPr lang="en-IN" sz="3600" b="1" dirty="0" smtClean="0"/>
              <a:t> HELD IN PANCHYATHS</a:t>
            </a:r>
          </a:p>
          <a:p>
            <a:r>
              <a:rPr lang="en-IN" sz="3600" b="1" dirty="0" smtClean="0"/>
              <a:t>  HELD BY MUNICIPALCORPORATIOONS.</a:t>
            </a:r>
          </a:p>
          <a:p>
            <a:r>
              <a:rPr lang="en-IN" sz="3600" b="1" dirty="0" smtClean="0"/>
              <a:t> HELD IN THE OFFICES OF SUB REGISTRARS.</a:t>
            </a:r>
          </a:p>
          <a:p>
            <a:r>
              <a:rPr lang="en-IN" sz="3600" b="1" dirty="0" smtClean="0"/>
              <a:t>SURVEY AND LAND RECORDS DEPT</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CHALLENGES BEFORE THE INFORMATION COMMISSION</a:t>
            </a:r>
            <a:endParaRPr lang="en-IN" b="1" dirty="0"/>
          </a:p>
        </p:txBody>
      </p:sp>
      <p:sp>
        <p:nvSpPr>
          <p:cNvPr id="3" name="Content Placeholder 2"/>
          <p:cNvSpPr>
            <a:spLocks noGrp="1"/>
          </p:cNvSpPr>
          <p:nvPr>
            <p:ph idx="1"/>
          </p:nvPr>
        </p:nvSpPr>
        <p:spPr/>
        <p:txBody>
          <a:bodyPr/>
          <a:lstStyle/>
          <a:p>
            <a:r>
              <a:rPr lang="en-IN" b="1" dirty="0" smtClean="0"/>
              <a:t>WHETHER LAND RECORDS ARE ACCESSIBLE UNDER RTI ?</a:t>
            </a:r>
          </a:p>
          <a:p>
            <a:r>
              <a:rPr lang="en-IN" b="1" dirty="0" smtClean="0"/>
              <a:t> WHETHER   CITIZENS ARE REQUIRED TO OBTAIN INFORMATION ONLY UNDER THE PROCEDURE AND SYSTEM PRESCRIBED UNDER REGISTRATION ACT?</a:t>
            </a:r>
          </a:p>
          <a:p>
            <a:r>
              <a:rPr lang="en-IN" b="1" dirty="0" smtClean="0"/>
              <a:t> WHAT SHOULD BE THE FEE PAYABLE ?</a:t>
            </a:r>
            <a:endParaRPr lang="en-IN" b="1"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t>WHETHER   SEARCH FEE IS ALLOWED UNDER RTI ?</a:t>
            </a:r>
          </a:p>
          <a:p>
            <a:r>
              <a:rPr lang="en-IN" b="1" dirty="0" smtClean="0"/>
              <a:t>HOW TO DEAL WITH CONFLICT IN FEE STRUCTURE OF RTI AND REGISTRATION ACT?</a:t>
            </a:r>
          </a:p>
          <a:p>
            <a:endParaRPr lang="en-IN"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ARGUMENT BY PUBLIC AUTHORITIES</a:t>
            </a:r>
            <a:endParaRPr lang="en-IN" b="1" dirty="0"/>
          </a:p>
        </p:txBody>
      </p:sp>
      <p:sp>
        <p:nvSpPr>
          <p:cNvPr id="3" name="Content Placeholder 2"/>
          <p:cNvSpPr>
            <a:spLocks noGrp="1"/>
          </p:cNvSpPr>
          <p:nvPr>
            <p:ph idx="1"/>
          </p:nvPr>
        </p:nvSpPr>
        <p:spPr/>
        <p:txBody>
          <a:bodyPr/>
          <a:lstStyle/>
          <a:p>
            <a:r>
              <a:rPr lang="en-IN" b="1" dirty="0" smtClean="0"/>
              <a:t>DIFFERENT FEE STRUCTURE WILL RESULT  IN REVENUE LOSS TO THE GOVERNMENT.</a:t>
            </a:r>
          </a:p>
          <a:p>
            <a:r>
              <a:rPr lang="en-IN" b="1" dirty="0" smtClean="0"/>
              <a:t>NO GUIDELINES WERE ISSUED BY THE GOVERNMENT FOR PROVIDING DOCUMENTS UNDER RTI.</a:t>
            </a:r>
          </a:p>
          <a:p>
            <a:r>
              <a:rPr lang="en-IN" b="1" dirty="0" smtClean="0"/>
              <a:t>DISCLOSURE OF CERTAIN DOCUMENT LIKE GENERAL POWER OF ATTORNEY IS PROHIBHITED UNDER REGISTRATION ACT. </a:t>
            </a:r>
            <a:endParaRPr lang="en-IN" b="1"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POINTS CONSIDERED BY THE INFORMATION COMMISSION</a:t>
            </a:r>
            <a:endParaRPr lang="en-IN" b="1" dirty="0"/>
          </a:p>
        </p:txBody>
      </p:sp>
      <p:sp>
        <p:nvSpPr>
          <p:cNvPr id="3" name="Content Placeholder 2"/>
          <p:cNvSpPr>
            <a:spLocks noGrp="1"/>
          </p:cNvSpPr>
          <p:nvPr>
            <p:ph idx="1"/>
          </p:nvPr>
        </p:nvSpPr>
        <p:spPr/>
        <p:txBody>
          <a:bodyPr>
            <a:normAutofit fontScale="47500" lnSpcReduction="20000"/>
          </a:bodyPr>
          <a:lstStyle/>
          <a:p>
            <a:endParaRPr lang="en-IN" dirty="0" smtClean="0"/>
          </a:p>
          <a:p>
            <a:r>
              <a:rPr lang="en-IN" sz="5800" b="1" dirty="0" smtClean="0"/>
              <a:t>Section 22 : ACT TO HAVE OVERRIDING EFFECT:</a:t>
            </a:r>
          </a:p>
          <a:p>
            <a:endParaRPr lang="en-IN" sz="3800" b="1" i="1" dirty="0" smtClean="0"/>
          </a:p>
          <a:p>
            <a:pPr>
              <a:buNone/>
            </a:pPr>
            <a:r>
              <a:rPr lang="en-IN" sz="4600" b="1" dirty="0" smtClean="0"/>
              <a:t>     </a:t>
            </a:r>
            <a:r>
              <a:rPr lang="en-IN" sz="5900" b="1" dirty="0" smtClean="0"/>
              <a:t>THE PROVISIONS OF THIS ACT SHALL HAVE EFFECT NOTWITHSTANDING ANYTHING INCONSISENT THEREWITH CONTAINED IN THE OFFICIAL SECRETS ACT, 1923 AND ANY OTHER LAW FOR THE TIME BEING IN FORCE OR IN ANY INSTRUMENT  HAVING EFFECT BY VIRTUE OF ANY LAW OTHER THAN THIS ACT.</a:t>
            </a:r>
          </a:p>
          <a:p>
            <a:endParaRPr lang="en-IN" dirty="0" smtClean="0"/>
          </a:p>
          <a:p>
            <a:pPr>
              <a:buNone/>
            </a:pPr>
            <a:r>
              <a:rPr lang="en-IN" dirty="0" smtClean="0"/>
              <a:t> </a:t>
            </a:r>
            <a:endParaRPr lang="en-IN"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REDUCES HARDSHIP TO CITIZENS</a:t>
            </a:r>
            <a:endParaRPr lang="en-IN" b="1" dirty="0"/>
          </a:p>
        </p:txBody>
      </p:sp>
      <p:sp>
        <p:nvSpPr>
          <p:cNvPr id="3" name="Content Placeholder 2"/>
          <p:cNvSpPr>
            <a:spLocks noGrp="1"/>
          </p:cNvSpPr>
          <p:nvPr>
            <p:ph idx="1"/>
          </p:nvPr>
        </p:nvSpPr>
        <p:spPr/>
        <p:txBody>
          <a:bodyPr>
            <a:normAutofit lnSpcReduction="10000"/>
          </a:bodyPr>
          <a:lstStyle/>
          <a:p>
            <a:pPr>
              <a:buNone/>
            </a:pPr>
            <a:endParaRPr lang="en-IN" dirty="0" smtClean="0"/>
          </a:p>
          <a:p>
            <a:r>
              <a:rPr lang="en-IN" b="1" dirty="0" smtClean="0"/>
              <a:t>APPLICANT HAS TO VISIT PERSONALLY ONCE FOR FILING OF APPLICATIION AND SECOND TIME FOR  PAYMENT OF FEE.</a:t>
            </a:r>
          </a:p>
          <a:p>
            <a:r>
              <a:rPr lang="en-IN" b="1" dirty="0" smtClean="0"/>
              <a:t>AGAIN HE HAS TO VISIT PERSONALLY FOR COLLECTING THE LAND RECORDS.</a:t>
            </a:r>
          </a:p>
          <a:p>
            <a:r>
              <a:rPr lang="en-IN" b="1" dirty="0" smtClean="0"/>
              <a:t>CITIZENS RESIDING IN FAR OFF PLACES HAD TO SPEND MORE TIME AND MONEY ON TRANSPORT.</a:t>
            </a:r>
            <a:endParaRPr lang="en-IN" b="1"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r>
              <a:rPr lang="en-IN" b="1" dirty="0" smtClean="0"/>
              <a:t>MANY TIMES CITIZEN HAD TO MAKE MULTIPLE VISIT TO OBTAIN THE RECORDS.</a:t>
            </a:r>
          </a:p>
          <a:p>
            <a:r>
              <a:rPr lang="en-IN" b="1" dirty="0" smtClean="0"/>
              <a:t>CITIZENS ARE FORCED TO APPROACH MIDDLEMEN FOR OBTAINING RECORDS BY PAYING ADDITIONAL FEE AS SERVICE CHARGE.</a:t>
            </a:r>
          </a:p>
          <a:p>
            <a:r>
              <a:rPr lang="en-IN" b="1" dirty="0" smtClean="0"/>
              <a:t>CITIZENS WERE HARRASSED  FOR BRIBE</a:t>
            </a:r>
          </a:p>
          <a:p>
            <a:r>
              <a:rPr lang="en-IN" b="1" dirty="0" smtClean="0"/>
              <a:t>GOOD GOVERNANCE</a:t>
            </a:r>
            <a:endParaRPr lang="en-IN" b="1"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ADVANTAGE UNDER RTI</a:t>
            </a:r>
            <a:endParaRPr lang="en-IN" b="1" dirty="0"/>
          </a:p>
        </p:txBody>
      </p:sp>
      <p:sp>
        <p:nvSpPr>
          <p:cNvPr id="3" name="Content Placeholder 2"/>
          <p:cNvSpPr>
            <a:spLocks noGrp="1"/>
          </p:cNvSpPr>
          <p:nvPr>
            <p:ph idx="1"/>
          </p:nvPr>
        </p:nvSpPr>
        <p:spPr/>
        <p:txBody>
          <a:bodyPr>
            <a:normAutofit lnSpcReduction="10000"/>
          </a:bodyPr>
          <a:lstStyle/>
          <a:p>
            <a:pPr>
              <a:buNone/>
            </a:pPr>
            <a:endParaRPr lang="en-IN" b="1" dirty="0" smtClean="0"/>
          </a:p>
          <a:p>
            <a:r>
              <a:rPr lang="en-IN" b="1" dirty="0" smtClean="0"/>
              <a:t>CITIZEN NEED NOT VISIT THE OFFICE PERSONALLY FOR OBTAINING THE LAND RECORDS.</a:t>
            </a:r>
          </a:p>
          <a:p>
            <a:r>
              <a:rPr lang="en-IN" b="1" dirty="0" smtClean="0"/>
              <a:t>RECORDS ARE SENT BY REGISTERED POST TO THE APPLICANT – ENSURES  TIMELY DELIVERY</a:t>
            </a:r>
          </a:p>
          <a:p>
            <a:r>
              <a:rPr lang="en-IN" b="1" dirty="0" smtClean="0"/>
              <a:t>IF THE INFORMATION IS NOT PROVIDED WITHIN 30 DAYS THEN HE IS ENTITLE FOR  THE SAME AT FREE OF COST.</a:t>
            </a:r>
          </a:p>
          <a:p>
            <a:endParaRPr lang="en-IN" dirty="0" smtClean="0"/>
          </a:p>
          <a:p>
            <a:endParaRPr lang="en-IN"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600" b="1" dirty="0" smtClean="0"/>
              <a:t>DECISION OF KARNATAKA INFORMMATION COMMISSION</a:t>
            </a:r>
            <a:endParaRPr lang="en-IN" sz="3600" b="1" dirty="0"/>
          </a:p>
        </p:txBody>
      </p:sp>
      <p:sp>
        <p:nvSpPr>
          <p:cNvPr id="3" name="Content Placeholder 2"/>
          <p:cNvSpPr>
            <a:spLocks noGrp="1"/>
          </p:cNvSpPr>
          <p:nvPr>
            <p:ph idx="1"/>
          </p:nvPr>
        </p:nvSpPr>
        <p:spPr/>
        <p:txBody>
          <a:bodyPr>
            <a:normAutofit/>
          </a:bodyPr>
          <a:lstStyle/>
          <a:p>
            <a:r>
              <a:rPr lang="en-IN" sz="3600" b="1" dirty="0" smtClean="0"/>
              <a:t>FULL BENCH OF KARNATAKA INFORMATION COMMISSION HEARD SUCH APPEALS AND PASSED THE FOLLOWIG ORDER  IN CASE NO. KIC 213 COM 2007  DT.  29.3.2007 RESTORING RIGHT  OF CITIZENS IN SECURING LAND RECORDS UNDER RTI.</a:t>
            </a:r>
            <a:endParaRPr lang="en-IN" sz="3600" b="1"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r>
            <a:br>
              <a:rPr lang="en-IN" dirty="0" smtClean="0"/>
            </a:br>
            <a:r>
              <a:rPr lang="en-IN" b="1" dirty="0" smtClean="0"/>
              <a:t>DECISION  OF KARNATAKA INFORMMATION COMMISSION </a:t>
            </a:r>
            <a:r>
              <a:rPr lang="en-IN" dirty="0" smtClean="0"/>
              <a:t/>
            </a:r>
            <a:br>
              <a:rPr lang="en-IN" dirty="0" smtClean="0"/>
            </a:br>
            <a:endParaRPr lang="en-IN" dirty="0"/>
          </a:p>
        </p:txBody>
      </p:sp>
      <p:sp>
        <p:nvSpPr>
          <p:cNvPr id="3" name="Content Placeholder 2"/>
          <p:cNvSpPr>
            <a:spLocks noGrp="1"/>
          </p:cNvSpPr>
          <p:nvPr>
            <p:ph idx="1"/>
          </p:nvPr>
        </p:nvSpPr>
        <p:spPr/>
        <p:txBody>
          <a:bodyPr>
            <a:normAutofit/>
          </a:bodyPr>
          <a:lstStyle/>
          <a:p>
            <a:pPr>
              <a:buNone/>
            </a:pPr>
            <a:r>
              <a:rPr lang="en-IN" b="1" dirty="0" smtClean="0"/>
              <a:t>  THERE ARE INDEED VARIOUS PROCEDURES &amp; SYSTEM FOR OBTAINING  INFORMATION AND COPIES OF DOCUMENTS FROM PUBLIC AUTHORITIES.  FOR EXAMPLE, RTC EXTRACTS ARE BBEING ISSUED UNDER “BHOOMI’ , CERTIFIED COPY OF ORDERS ARE BEIN ISSUED BY COURTS, KHATHA AND BIRTH AND DEATH CERTIFICATES AND ARE BEING ISSUED BY BBMP.</a:t>
            </a:r>
            <a:endParaRPr lang="en-IN" b="1"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ORDER OF KARNATAKA INFORMMATION COMMISSION</a:t>
            </a:r>
            <a:endParaRPr lang="en-IN" b="1" dirty="0"/>
          </a:p>
        </p:txBody>
      </p:sp>
      <p:sp>
        <p:nvSpPr>
          <p:cNvPr id="3" name="Content Placeholder 2"/>
          <p:cNvSpPr>
            <a:spLocks noGrp="1"/>
          </p:cNvSpPr>
          <p:nvPr>
            <p:ph idx="1"/>
          </p:nvPr>
        </p:nvSpPr>
        <p:spPr/>
        <p:txBody>
          <a:bodyPr/>
          <a:lstStyle/>
          <a:p>
            <a:r>
              <a:rPr lang="en-IN" b="1" dirty="0" smtClean="0"/>
              <a:t>NOTHING UNDER LAW PREVENTS THE CITIZENS FROM SEEKING COPIES OF SUCH DOCUMENTS UNDER RIGHT TO INFORMATION ACT, 2005.   ACCORDING TO INFORMATION AVAILABLE WITH THE COMMISSION, KARNATAKA HIGH COURT IS ALREADY ALLOWING THE CITIZENS TO OBTAIN COPIES OF ITS ORDERS UNDER THE ACT.</a:t>
            </a:r>
            <a:endParaRPr lang="en-IN" b="1"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err="1" smtClean="0"/>
              <a:t>Bhoomi</a:t>
            </a:r>
            <a:r>
              <a:rPr lang="en-IN" b="1" dirty="0" smtClean="0"/>
              <a:t>  </a:t>
            </a:r>
            <a:endParaRPr lang="en-IN" dirty="0"/>
          </a:p>
        </p:txBody>
      </p:sp>
      <p:sp>
        <p:nvSpPr>
          <p:cNvPr id="3" name="Content Placeholder 2"/>
          <p:cNvSpPr>
            <a:spLocks noGrp="1"/>
          </p:cNvSpPr>
          <p:nvPr>
            <p:ph idx="1"/>
          </p:nvPr>
        </p:nvSpPr>
        <p:spPr/>
        <p:txBody>
          <a:bodyPr>
            <a:noAutofit/>
          </a:bodyPr>
          <a:lstStyle/>
          <a:p>
            <a:pPr>
              <a:buNone/>
            </a:pPr>
            <a:r>
              <a:rPr lang="en-IN" sz="3600" b="1" dirty="0" smtClean="0"/>
              <a:t>    A flagship project of Karnataka State Government.</a:t>
            </a:r>
          </a:p>
          <a:p>
            <a:pPr>
              <a:buNone/>
            </a:pPr>
            <a:r>
              <a:rPr lang="en-IN" sz="3600" b="1" dirty="0" smtClean="0"/>
              <a:t>    Is a Land Records management system AND ONLINE RECORDS DELIVERY SYSTEM. </a:t>
            </a:r>
          </a:p>
          <a:p>
            <a:pPr>
              <a:buNone/>
            </a:pPr>
            <a:r>
              <a:rPr lang="en-IN" sz="3600" b="1" dirty="0" smtClean="0"/>
              <a:t>    The project was inaugurated in the year 2000.       </a:t>
            </a:r>
            <a:br>
              <a:rPr lang="en-IN" sz="3600" b="1" dirty="0" smtClean="0"/>
            </a:br>
            <a:r>
              <a:rPr lang="en-IN" sz="2400" dirty="0" smtClean="0"/>
              <a:t/>
            </a:r>
            <a:br>
              <a:rPr lang="en-IN" sz="2400" dirty="0" smtClean="0"/>
            </a:br>
            <a:endParaRPr lang="en-IN" sz="2400"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LIBERTY OF  CITIZENS ON PAYMENT OF  FEE</a:t>
            </a:r>
            <a:endParaRPr lang="en-IN" b="1" dirty="0"/>
          </a:p>
        </p:txBody>
      </p:sp>
      <p:sp>
        <p:nvSpPr>
          <p:cNvPr id="3" name="Content Placeholder 2"/>
          <p:cNvSpPr>
            <a:spLocks noGrp="1"/>
          </p:cNvSpPr>
          <p:nvPr>
            <p:ph idx="1"/>
          </p:nvPr>
        </p:nvSpPr>
        <p:spPr/>
        <p:txBody>
          <a:bodyPr>
            <a:normAutofit lnSpcReduction="10000"/>
          </a:bodyPr>
          <a:lstStyle/>
          <a:p>
            <a:r>
              <a:rPr lang="en-IN" b="1" dirty="0" smtClean="0"/>
              <a:t>AS REGARDS FEES PAYABLE, COMMISSION IS OF THE VIEW THAT TO BEGIN WITH, IT MAY NOT BE DESIRABLE TO TINKER WITH THE EXISTING STRUTURE OF FEE BEING CHARGED INCLUDING SEARCH FEE, COPYING FEE ETC., FIXED BY THE PUBLIC AUTHORITIES.  HOWEVER, INCASE AN APPLICANT FEELS THAT THE FEE BEING CHARGED IS EXORBITANT, HE CAN LWAYS APPROACH THE COMMISSION THROUGH A COMPLAINT.</a:t>
            </a:r>
            <a:endParaRPr lang="en-IN" b="1"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ORDER OF KARNATAKA INFORMMATION COMMISSION</a:t>
            </a:r>
            <a:endParaRPr lang="en-IN" b="1" dirty="0"/>
          </a:p>
        </p:txBody>
      </p:sp>
      <p:sp>
        <p:nvSpPr>
          <p:cNvPr id="3" name="Content Placeholder 2"/>
          <p:cNvSpPr>
            <a:spLocks noGrp="1"/>
          </p:cNvSpPr>
          <p:nvPr>
            <p:ph idx="1"/>
          </p:nvPr>
        </p:nvSpPr>
        <p:spPr/>
        <p:txBody>
          <a:bodyPr/>
          <a:lstStyle/>
          <a:p>
            <a:r>
              <a:rPr lang="en-IN" b="1" dirty="0" smtClean="0"/>
              <a:t>ACCORDINGLY COMMISSION DIRECTS THAT  CONCERNED PUBLIC AUTHORITY NAMELY INSPECTOR GENERAL OF REGISTRATION  AND COMMISSIONER OF STAMPS SHALL TAKE STEPS TO ENSURE THAT IN ADDITION TO ANY EXISTING PROCEDURES FOR PROVIDING INFORMATION AND COPIES OF DOCUMENTS,</a:t>
            </a:r>
            <a:endParaRPr lang="en-IN" b="1"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ORDER OF KARNATAKA INFORMMATION COMMISSION</a:t>
            </a:r>
            <a:endParaRPr lang="en-IN" b="1" dirty="0"/>
          </a:p>
        </p:txBody>
      </p:sp>
      <p:sp>
        <p:nvSpPr>
          <p:cNvPr id="3" name="Content Placeholder 2"/>
          <p:cNvSpPr>
            <a:spLocks noGrp="1"/>
          </p:cNvSpPr>
          <p:nvPr>
            <p:ph idx="1"/>
          </p:nvPr>
        </p:nvSpPr>
        <p:spPr/>
        <p:txBody>
          <a:bodyPr/>
          <a:lstStyle/>
          <a:p>
            <a:r>
              <a:rPr lang="en-IN" b="1" dirty="0" smtClean="0"/>
              <a:t>THE DEPRTMENT SHALL ALSO PROVIDE SAME INFORMATION, COPIES OF DOCUMENTS ETC.,IN RESPONSE TO THE APPLICATIONS MADE BY CITIZENS UNDER RIGHT TO INFORMATION ACT, 2005.  ALL PROVISIONS OF THE ACT AND THE RULES INCLUDING THE TIME LIMITS, SHALL MUTATIS-MUTANDIS APPLY TO THE DISPOSAL OF SUCH APPLICATIONS. </a:t>
            </a:r>
            <a:endParaRPr lang="en-IN" b="1"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ORDER OF KARNATAKA INFORMMATION COMMISSION</a:t>
            </a:r>
            <a:endParaRPr lang="en-IN" b="1" dirty="0"/>
          </a:p>
        </p:txBody>
      </p:sp>
      <p:sp>
        <p:nvSpPr>
          <p:cNvPr id="3" name="Content Placeholder 2"/>
          <p:cNvSpPr>
            <a:spLocks noGrp="1"/>
          </p:cNvSpPr>
          <p:nvPr>
            <p:ph idx="1"/>
          </p:nvPr>
        </p:nvSpPr>
        <p:spPr/>
        <p:txBody>
          <a:bodyPr/>
          <a:lstStyle/>
          <a:p>
            <a:r>
              <a:rPr lang="en-IN" b="1" dirty="0" smtClean="0"/>
              <a:t>THROUGH A COPY OF THIS ORDER THE COMMISSION ALSO REQUESTS THE PRINCIPAL SECRETARY, D.P.A.R. (ADMINISTRATIVE REFORMS) GOVERNMENT OF KARNATAKA TO CONSIDER FRAMING OF SUITABE RULES TO FACILITATE IMPLEMENTATION OF THE ABOVE DECISION IN PUBLIC INTEREST BY ALL PUBLIC AUTHORITIES IN THE STATE.</a:t>
            </a:r>
            <a:endParaRPr lang="en-IN" b="1" dirty="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 ORDER OF KARNATAKA INFORMMATION COMMISSION</a:t>
            </a:r>
            <a:endParaRPr lang="en-IN" b="1" dirty="0"/>
          </a:p>
        </p:txBody>
      </p:sp>
      <p:sp>
        <p:nvSpPr>
          <p:cNvPr id="3" name="Content Placeholder 2"/>
          <p:cNvSpPr>
            <a:spLocks noGrp="1"/>
          </p:cNvSpPr>
          <p:nvPr>
            <p:ph idx="1"/>
          </p:nvPr>
        </p:nvSpPr>
        <p:spPr/>
        <p:txBody>
          <a:bodyPr/>
          <a:lstStyle/>
          <a:p>
            <a:r>
              <a:rPr lang="en-IN" b="1" dirty="0" smtClean="0"/>
              <a:t>ALL PUBLIC AUTHORITIES IN KARNATAKA ARE COMPLYING THE ABOVE ORDER BY ISSUING CERTIFIED COPY OF DOCUMENTS UNDER RTI WHICH CAN ALSO BE ACCESSED UNDER ANY OTHER  LAW</a:t>
            </a:r>
            <a:endParaRPr lang="en-IN" b="1"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IMPACT OF KIC ORDER</a:t>
            </a:r>
            <a:endParaRPr lang="en-IN" b="1" dirty="0"/>
          </a:p>
        </p:txBody>
      </p:sp>
      <p:sp>
        <p:nvSpPr>
          <p:cNvPr id="3" name="Content Placeholder 2"/>
          <p:cNvSpPr>
            <a:spLocks noGrp="1"/>
          </p:cNvSpPr>
          <p:nvPr>
            <p:ph idx="1"/>
          </p:nvPr>
        </p:nvSpPr>
        <p:spPr/>
        <p:txBody>
          <a:bodyPr>
            <a:normAutofit lnSpcReduction="10000"/>
          </a:bodyPr>
          <a:lstStyle/>
          <a:p>
            <a:r>
              <a:rPr lang="en-IN" b="1" dirty="0" smtClean="0"/>
              <a:t>PUBLIC AUTHORITIES IN KARNATAKA ARE PROVIDING FOLLOWING  DOCUMENTS UNDER RTI WHICH CAN ALSO BE ACCESSED UNDER ANY OTHER LAW:</a:t>
            </a:r>
          </a:p>
          <a:p>
            <a:r>
              <a:rPr lang="en-IN" b="1" dirty="0" smtClean="0"/>
              <a:t>POST MORTEM REPORT &amp; MAHAZAR REPORTS BY POLICE DEPARTMENT  - UNDER CIVIL PROEDURE CODE</a:t>
            </a:r>
          </a:p>
          <a:p>
            <a:r>
              <a:rPr lang="en-IN" b="1" dirty="0" smtClean="0"/>
              <a:t>SURVEY MAPS, AAKAR BANDH, TIPPANI BY LAND SURVEY DEPARTMENT.</a:t>
            </a:r>
          </a:p>
          <a:p>
            <a:endParaRPr lang="en-IN"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IMPACT OF KIC ORDER</a:t>
            </a:r>
            <a:endParaRPr lang="en-IN" b="1" dirty="0"/>
          </a:p>
        </p:txBody>
      </p:sp>
      <p:sp>
        <p:nvSpPr>
          <p:cNvPr id="3" name="Content Placeholder 2"/>
          <p:cNvSpPr>
            <a:spLocks noGrp="1"/>
          </p:cNvSpPr>
          <p:nvPr>
            <p:ph idx="1"/>
          </p:nvPr>
        </p:nvSpPr>
        <p:spPr/>
        <p:txBody>
          <a:bodyPr/>
          <a:lstStyle/>
          <a:p>
            <a:r>
              <a:rPr lang="en-IN" b="1" dirty="0" smtClean="0"/>
              <a:t>BIRTHS AND DEATHS CERTIFICATE ISSUED UNDER  BIRTHS AND DEATHS REGISTRATION ACT.</a:t>
            </a:r>
          </a:p>
          <a:p>
            <a:r>
              <a:rPr lang="en-IN" b="1" dirty="0" smtClean="0"/>
              <a:t>ORDERS ISSUED BY THE QUASI JUDICIAL AUTHORITIES.</a:t>
            </a:r>
          </a:p>
          <a:p>
            <a:endParaRPr lang="en-IN"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FOCUS ON STAMPS &amp; REGISTRATION DEPARTMENT</a:t>
            </a:r>
            <a:endParaRPr lang="en-IN" b="1" dirty="0"/>
          </a:p>
        </p:txBody>
      </p:sp>
      <p:sp>
        <p:nvSpPr>
          <p:cNvPr id="3" name="Content Placeholder 2"/>
          <p:cNvSpPr>
            <a:spLocks noGrp="1"/>
          </p:cNvSpPr>
          <p:nvPr>
            <p:ph idx="1"/>
          </p:nvPr>
        </p:nvSpPr>
        <p:spPr/>
        <p:txBody>
          <a:bodyPr>
            <a:normAutofit fontScale="70000" lnSpcReduction="20000"/>
          </a:bodyPr>
          <a:lstStyle/>
          <a:p>
            <a:r>
              <a:rPr lang="en-IN" sz="4600" b="1" dirty="0" smtClean="0"/>
              <a:t>A book titled “RTI &amp; SUB REGISTRAR” was published     based on information collected through RTI from various offices of the Department.   Compilation of important orders of Karnataka Information Commission brought  qualitative improvement in implementation of RTI Act in the department WHICH ENABLE CITIZEN TO INVOKE RTI FOR SECURING LAND RECORDS.  </a:t>
            </a:r>
          </a:p>
          <a:p>
            <a:endParaRPr lang="en-IN" dirty="0" smtClean="0"/>
          </a:p>
          <a:p>
            <a:endParaRPr lang="en-IN"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MINIMUM DENIAL UNDER RTI</a:t>
            </a:r>
            <a:endParaRPr lang="en-IN" b="1" dirty="0"/>
          </a:p>
        </p:txBody>
      </p:sp>
      <p:sp>
        <p:nvSpPr>
          <p:cNvPr id="3" name="Content Placeholder 2"/>
          <p:cNvSpPr>
            <a:spLocks noGrp="1"/>
          </p:cNvSpPr>
          <p:nvPr>
            <p:ph idx="1"/>
          </p:nvPr>
        </p:nvSpPr>
        <p:spPr/>
        <p:txBody>
          <a:bodyPr>
            <a:normAutofit/>
          </a:bodyPr>
          <a:lstStyle/>
          <a:p>
            <a:r>
              <a:rPr lang="en-IN" sz="4400" b="1" dirty="0" smtClean="0"/>
              <a:t>Publication of decided cases of Karnataka Information Commission reduced minimum denial of information by the Public information Officers.   </a:t>
            </a:r>
            <a:endParaRPr lang="en-IN" sz="4400" b="1"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t>
            </a:r>
            <a:br>
              <a:rPr lang="en-IN" dirty="0" smtClean="0"/>
            </a:br>
            <a:endParaRPr lang="en-IN" dirty="0"/>
          </a:p>
        </p:txBody>
      </p:sp>
      <p:sp>
        <p:nvSpPr>
          <p:cNvPr id="3" name="Content Placeholder 2"/>
          <p:cNvSpPr>
            <a:spLocks noGrp="1"/>
          </p:cNvSpPr>
          <p:nvPr>
            <p:ph idx="1"/>
          </p:nvPr>
        </p:nvSpPr>
        <p:spPr/>
        <p:txBody>
          <a:bodyPr/>
          <a:lstStyle/>
          <a:p>
            <a:pPr>
              <a:buNone/>
            </a:pPr>
            <a:r>
              <a:rPr lang="en-IN" sz="4000" b="1" dirty="0" smtClean="0"/>
              <a:t>   1.  Helped citizens in obtaining   information related to Land Records  from the Public Authority within the time limit. </a:t>
            </a:r>
          </a:p>
          <a:p>
            <a:pPr>
              <a:buNone/>
            </a:pPr>
            <a:r>
              <a:rPr lang="en-IN" sz="4000" b="1" dirty="0" smtClean="0"/>
              <a:t>   2.  High rate of disposal of RTI applications by Public Information Officers within the time limit.</a:t>
            </a:r>
          </a:p>
          <a:p>
            <a:endParaRPr lang="en-IN"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BHOOMI</a:t>
            </a:r>
            <a:endParaRPr lang="en-IN" dirty="0"/>
          </a:p>
        </p:txBody>
      </p:sp>
      <p:sp>
        <p:nvSpPr>
          <p:cNvPr id="3" name="Content Placeholder 2"/>
          <p:cNvSpPr>
            <a:spLocks noGrp="1"/>
          </p:cNvSpPr>
          <p:nvPr>
            <p:ph idx="1"/>
          </p:nvPr>
        </p:nvSpPr>
        <p:spPr/>
        <p:txBody>
          <a:bodyPr>
            <a:normAutofit/>
          </a:bodyPr>
          <a:lstStyle/>
          <a:p>
            <a:r>
              <a:rPr lang="en-IN" sz="3600" b="1" dirty="0" smtClean="0"/>
              <a:t> 7 million farmers</a:t>
            </a:r>
          </a:p>
          <a:p>
            <a:r>
              <a:rPr lang="en-IN" sz="3600" b="1" dirty="0" smtClean="0"/>
              <a:t> 35 million beneficiaries  </a:t>
            </a:r>
          </a:p>
          <a:p>
            <a:r>
              <a:rPr lang="en-IN" sz="3600" b="1" dirty="0" smtClean="0"/>
              <a:t>20 million land records  </a:t>
            </a:r>
          </a:p>
          <a:p>
            <a:r>
              <a:rPr lang="en-IN" sz="3600" b="1" dirty="0" smtClean="0"/>
              <a:t>177 project locations serving farmers from 27000 villages.</a:t>
            </a:r>
          </a:p>
          <a:p>
            <a:r>
              <a:rPr lang="en-IN" sz="3600" b="1" dirty="0" smtClean="0"/>
              <a:t>Owner gets SMS alerts if any change in ownership.</a:t>
            </a:r>
            <a:endParaRPr lang="en-IN" sz="3600" b="1"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RTI &amp; LAND RECORDS</a:t>
            </a:r>
            <a:endParaRPr lang="en-IN" b="1" dirty="0"/>
          </a:p>
        </p:txBody>
      </p:sp>
      <p:sp>
        <p:nvSpPr>
          <p:cNvPr id="3" name="Content Placeholder 2"/>
          <p:cNvSpPr>
            <a:spLocks noGrp="1"/>
          </p:cNvSpPr>
          <p:nvPr>
            <p:ph idx="1"/>
          </p:nvPr>
        </p:nvSpPr>
        <p:spPr/>
        <p:txBody>
          <a:bodyPr/>
          <a:lstStyle/>
          <a:p>
            <a:r>
              <a:rPr lang="en-IN" dirty="0" smtClean="0"/>
              <a:t> </a:t>
            </a:r>
            <a:r>
              <a:rPr lang="en-IN" sz="3600" b="1" dirty="0" smtClean="0"/>
              <a:t>NOW  CITIZENS CAN GET CERTIFIED COPY OF ANY DOCUMENT FROM THE DEPARTMENT WITHOUT VISITING THE SUB REGISTRAR OFFICE PERSONALLY. ALL CERTIFIED COPIES OF DOCUMENTS REQUIRED TO BE PROVIDED UNDER THE REGISTRATION ACT ARE ACCESSIBLE UNDER RTI.</a:t>
            </a:r>
            <a:endParaRPr lang="en-IN" b="1" dirty="0" smtClean="0"/>
          </a:p>
          <a:p>
            <a:endParaRPr lang="en-IN"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IMPLEMENTATION OF PUBLIC RECORDS ACT, 2010</a:t>
            </a:r>
            <a:endParaRPr lang="en-IN" b="1" dirty="0"/>
          </a:p>
        </p:txBody>
      </p:sp>
      <p:sp>
        <p:nvSpPr>
          <p:cNvPr id="3" name="Content Placeholder 2"/>
          <p:cNvSpPr>
            <a:spLocks noGrp="1"/>
          </p:cNvSpPr>
          <p:nvPr>
            <p:ph idx="1"/>
          </p:nvPr>
        </p:nvSpPr>
        <p:spPr/>
        <p:txBody>
          <a:bodyPr/>
          <a:lstStyle/>
          <a:p>
            <a:pPr lvl="0">
              <a:buNone/>
            </a:pPr>
            <a:r>
              <a:rPr lang="en-IN" sz="4400" b="1" dirty="0" smtClean="0"/>
              <a:t>  Follow up of implementation of Public Records Act 2010 was also made and ensured notification of Public Records Officer in Pubic Authorities for Proper maintenance of Records</a:t>
            </a:r>
            <a:endParaRPr lang="en-IN"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RTI &amp; GOOD GOVERNANCE</a:t>
            </a:r>
            <a:endParaRPr lang="en-IN" b="1" dirty="0"/>
          </a:p>
        </p:txBody>
      </p:sp>
      <p:sp>
        <p:nvSpPr>
          <p:cNvPr id="3" name="Content Placeholder 2"/>
          <p:cNvSpPr>
            <a:spLocks noGrp="1"/>
          </p:cNvSpPr>
          <p:nvPr>
            <p:ph idx="1"/>
          </p:nvPr>
        </p:nvSpPr>
        <p:spPr/>
        <p:txBody>
          <a:bodyPr/>
          <a:lstStyle/>
          <a:p>
            <a:r>
              <a:rPr lang="en-IN" b="1" dirty="0" smtClean="0"/>
              <a:t>RTI BROUGHT  CONSIDERABLE CHANGE IN  MAINTENANCE OF OLD RECORDS SYSTEM BY PUBLIC AUTHORITIES.</a:t>
            </a:r>
          </a:p>
          <a:p>
            <a:r>
              <a:rPr lang="en-IN" b="1" dirty="0" smtClean="0"/>
              <a:t>STRINGENT ACTION  INCLUDING PROSECUTION  WAS INITIATED AGAINST  PUBLIC SERVANTS  WHO WERE FOUND RESPONSIBLE FOR LOSS </a:t>
            </a:r>
            <a:r>
              <a:rPr lang="en-IN" b="1" dirty="0" smtClean="0"/>
              <a:t>RECORDS. </a:t>
            </a:r>
            <a:endParaRPr lang="en-IN" b="1" dirty="0"/>
          </a:p>
        </p:txBody>
      </p:sp>
    </p:spTree>
  </p:cSld>
  <p:clrMapOvr>
    <a:masterClrMapping/>
  </p:clrMapOvr>
  <p:transition>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RTI &amp; GOOD GOVERNANCE</a:t>
            </a:r>
            <a:endParaRPr lang="en-IN" dirty="0"/>
          </a:p>
        </p:txBody>
      </p:sp>
      <p:sp>
        <p:nvSpPr>
          <p:cNvPr id="3" name="Content Placeholder 2"/>
          <p:cNvSpPr>
            <a:spLocks noGrp="1"/>
          </p:cNvSpPr>
          <p:nvPr>
            <p:ph idx="1"/>
          </p:nvPr>
        </p:nvSpPr>
        <p:spPr/>
        <p:txBody>
          <a:bodyPr>
            <a:normAutofit/>
          </a:bodyPr>
          <a:lstStyle/>
          <a:p>
            <a:r>
              <a:rPr lang="en-IN" sz="3600" b="1" dirty="0" smtClean="0"/>
              <a:t>ENSURES TIMELY DELIVERY OF LAND RECORDS.</a:t>
            </a:r>
          </a:p>
          <a:p>
            <a:r>
              <a:rPr lang="en-IN" sz="3600" b="1" dirty="0" smtClean="0"/>
              <a:t>ENSURES REDUCTION IN CORRUPTION AND HARASSMENT.</a:t>
            </a:r>
          </a:p>
          <a:p>
            <a:r>
              <a:rPr lang="en-IN" sz="3600" b="1" dirty="0" smtClean="0"/>
              <a:t>DECREASE IN LAND BASED LITIGATION</a:t>
            </a:r>
          </a:p>
          <a:p>
            <a:pPr>
              <a:buNone/>
            </a:pPr>
            <a:r>
              <a:rPr lang="en-IN" sz="3600" b="1" dirty="0" smtClean="0"/>
              <a:t> </a:t>
            </a:r>
            <a:endParaRPr lang="en-IN" sz="3600" b="1"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4000" b="1" dirty="0" smtClean="0"/>
              <a:t>DEMAND BY CITIZENS</a:t>
            </a:r>
            <a:br>
              <a:rPr lang="en-IN" sz="4000" b="1" dirty="0" smtClean="0"/>
            </a:br>
            <a:endParaRPr lang="en-IN" sz="4000" b="1" dirty="0"/>
          </a:p>
        </p:txBody>
      </p:sp>
      <p:sp>
        <p:nvSpPr>
          <p:cNvPr id="3" name="Content Placeholder 2"/>
          <p:cNvSpPr>
            <a:spLocks noGrp="1"/>
          </p:cNvSpPr>
          <p:nvPr>
            <p:ph idx="1"/>
          </p:nvPr>
        </p:nvSpPr>
        <p:spPr/>
        <p:txBody>
          <a:bodyPr>
            <a:normAutofit lnSpcReduction="10000"/>
          </a:bodyPr>
          <a:lstStyle/>
          <a:p>
            <a:endParaRPr lang="en-IN" dirty="0" smtClean="0"/>
          </a:p>
          <a:p>
            <a:pPr algn="ctr">
              <a:buNone/>
            </a:pPr>
            <a:r>
              <a:rPr lang="en-IN" sz="3600" b="1" dirty="0" smtClean="0"/>
              <a:t>ACTION :: STAMPS </a:t>
            </a:r>
            <a:r>
              <a:rPr lang="en-IN" sz="3600" b="1" dirty="0" smtClean="0"/>
              <a:t>&amp; REGISTRATION DEPARTMENT</a:t>
            </a:r>
          </a:p>
          <a:p>
            <a:r>
              <a:rPr lang="en-IN" sz="3600" b="1" dirty="0" smtClean="0"/>
              <a:t>ALL INFORMATION HELD IN ELECTRONIC FORMAT  SHALL BE MADE  AVAILABLE IN PUBLIC DOMAIN</a:t>
            </a:r>
          </a:p>
          <a:p>
            <a:r>
              <a:rPr lang="en-IN" sz="3600" b="1" dirty="0" smtClean="0"/>
              <a:t>IMMEDIATE DIGITISATION OF ALL OLD RECORDS PRIOR TO 2004. </a:t>
            </a:r>
          </a:p>
          <a:p>
            <a:endParaRPr lang="en-IN"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DEMAND BY CITIZENS</a:t>
            </a:r>
            <a:br>
              <a:rPr lang="en-IN" dirty="0" smtClean="0"/>
            </a:br>
            <a:endParaRPr lang="en-IN" dirty="0"/>
          </a:p>
        </p:txBody>
      </p:sp>
      <p:sp>
        <p:nvSpPr>
          <p:cNvPr id="3" name="Content Placeholder 2"/>
          <p:cNvSpPr>
            <a:spLocks noGrp="1"/>
          </p:cNvSpPr>
          <p:nvPr>
            <p:ph idx="1"/>
          </p:nvPr>
        </p:nvSpPr>
        <p:spPr/>
        <p:txBody>
          <a:bodyPr/>
          <a:lstStyle/>
          <a:p>
            <a:pPr algn="ctr">
              <a:buNone/>
            </a:pPr>
            <a:r>
              <a:rPr lang="en-IN" b="1" dirty="0" smtClean="0"/>
              <a:t>ACTION : URBAN DEVELOPMENT DEPARTMENT</a:t>
            </a:r>
          </a:p>
          <a:p>
            <a:pPr algn="ctr">
              <a:buNone/>
            </a:pPr>
            <a:r>
              <a:rPr lang="en-IN" b="1" dirty="0" smtClean="0"/>
              <a:t>GOVERNMENT OF KARNATAKA</a:t>
            </a:r>
            <a:endParaRPr lang="en-IN" b="1" dirty="0" smtClean="0"/>
          </a:p>
          <a:p>
            <a:pPr algn="ctr">
              <a:buNone/>
            </a:pPr>
            <a:r>
              <a:rPr lang="en-IN" b="1" dirty="0" smtClean="0"/>
              <a:t>ALL PROPERTY DETAILS HELD BY CITY MUNICIPALITY, CITY CORPORTIONS AND BRUHAT BANGALORE MAHANAGARA PALIKE SHALL BE MADE AVAILABLE IN THE </a:t>
            </a:r>
          </a:p>
          <a:p>
            <a:pPr algn="ctr">
              <a:buNone/>
            </a:pPr>
            <a:r>
              <a:rPr lang="en-IN" b="1" dirty="0" smtClean="0"/>
              <a:t>PUBLIC DOMAIN</a:t>
            </a:r>
            <a:endParaRPr lang="en-IN" b="1"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en-IN" sz="6000" b="1" dirty="0" smtClean="0"/>
              <a:t>THANKS</a:t>
            </a:r>
            <a:endParaRPr lang="en-IN" sz="6000" b="1" dirty="0"/>
          </a:p>
        </p:txBody>
      </p:sp>
      <p:sp>
        <p:nvSpPr>
          <p:cNvPr id="3" name="Content Placeholder 2"/>
          <p:cNvSpPr>
            <a:spLocks noGrp="1"/>
          </p:cNvSpPr>
          <p:nvPr>
            <p:ph idx="1"/>
          </p:nvPr>
        </p:nvSpPr>
        <p:spPr/>
        <p:txBody>
          <a:bodyPr>
            <a:normAutofit/>
          </a:bodyPr>
          <a:lstStyle/>
          <a:p>
            <a:pPr algn="ctr"/>
            <a:endParaRPr lang="en-IN" dirty="0" smtClean="0"/>
          </a:p>
          <a:p>
            <a:pPr algn="ctr">
              <a:buNone/>
            </a:pPr>
            <a:r>
              <a:rPr lang="en-IN" sz="4000" b="1" dirty="0" smtClean="0"/>
              <a:t>PRESENTED BY </a:t>
            </a:r>
          </a:p>
          <a:p>
            <a:pPr algn="ctr">
              <a:buNone/>
            </a:pPr>
            <a:r>
              <a:rPr lang="en-IN" sz="4000" b="1" dirty="0" smtClean="0"/>
              <a:t>B.H. VEERESHA</a:t>
            </a:r>
          </a:p>
          <a:p>
            <a:pPr algn="ctr">
              <a:buNone/>
            </a:pPr>
            <a:r>
              <a:rPr lang="en-IN" sz="3600" b="1" dirty="0" smtClean="0"/>
              <a:t>MAHITHI HAKKU ADHYAYANA KENDRA</a:t>
            </a:r>
          </a:p>
          <a:p>
            <a:pPr algn="ctr">
              <a:buNone/>
            </a:pPr>
            <a:r>
              <a:rPr lang="en-IN" sz="4000" b="1" dirty="0" smtClean="0"/>
              <a:t>(RTI STUDY CENTRE)</a:t>
            </a:r>
          </a:p>
          <a:p>
            <a:pPr algn="ctr">
              <a:buNone/>
            </a:pPr>
            <a:r>
              <a:rPr lang="en-IN" sz="4000" b="1" dirty="0" smtClean="0"/>
              <a:t>KARNATAKA</a:t>
            </a:r>
            <a:endParaRPr lang="en-IN" sz="4000" b="1"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BHOOMI</a:t>
            </a:r>
            <a:endParaRPr lang="en-IN" b="1" dirty="0"/>
          </a:p>
        </p:txBody>
      </p:sp>
      <p:sp>
        <p:nvSpPr>
          <p:cNvPr id="3" name="Content Placeholder 2"/>
          <p:cNvSpPr>
            <a:spLocks noGrp="1"/>
          </p:cNvSpPr>
          <p:nvPr>
            <p:ph idx="1"/>
          </p:nvPr>
        </p:nvSpPr>
        <p:spPr/>
        <p:txBody>
          <a:bodyPr>
            <a:normAutofit lnSpcReduction="10000"/>
          </a:bodyPr>
          <a:lstStyle/>
          <a:p>
            <a:r>
              <a:rPr lang="en-IN" b="1" dirty="0" smtClean="0"/>
              <a:t>Demographic data, Economic data, Legal rights</a:t>
            </a:r>
          </a:p>
          <a:p>
            <a:r>
              <a:rPr lang="en-IN" b="1" dirty="0" smtClean="0"/>
              <a:t> 47 information ‘fields’ – owners, tenants, crops, yield, irrigation sources, mortgage details, soil, bank loans etc  Critical to farmers • Basis for ownership &amp; loan  Instrument of social justice </a:t>
            </a:r>
          </a:p>
          <a:p>
            <a:r>
              <a:rPr lang="en-IN" b="1" dirty="0" smtClean="0"/>
              <a:t> Poor records lead to litigation &amp; social unrest</a:t>
            </a:r>
          </a:p>
          <a:p>
            <a:r>
              <a:rPr lang="en-IN" b="1" dirty="0" smtClean="0"/>
              <a:t> Ensure government gets its due returns</a:t>
            </a:r>
            <a:endParaRPr lang="en-IN" b="1"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BHOOMI</a:t>
            </a:r>
            <a:endParaRPr lang="en-IN" b="1" dirty="0"/>
          </a:p>
        </p:txBody>
      </p:sp>
      <p:sp>
        <p:nvSpPr>
          <p:cNvPr id="3" name="Content Placeholder 2"/>
          <p:cNvSpPr>
            <a:spLocks noGrp="1"/>
          </p:cNvSpPr>
          <p:nvPr>
            <p:ph idx="1"/>
          </p:nvPr>
        </p:nvSpPr>
        <p:spPr/>
        <p:txBody>
          <a:bodyPr>
            <a:normAutofit fontScale="25000" lnSpcReduction="20000"/>
          </a:bodyPr>
          <a:lstStyle/>
          <a:p>
            <a:pPr>
              <a:buNone/>
            </a:pPr>
            <a:r>
              <a:rPr lang="en-IN" dirty="0" smtClean="0"/>
              <a:t>  </a:t>
            </a:r>
          </a:p>
          <a:p>
            <a:pPr algn="ctr">
              <a:buNone/>
            </a:pPr>
            <a:r>
              <a:rPr lang="en-IN" sz="8600" dirty="0" smtClean="0"/>
              <a:t>     </a:t>
            </a:r>
            <a:r>
              <a:rPr lang="en-IN" sz="12800" b="1" dirty="0" smtClean="0"/>
              <a:t>All the ownership or any other changes in the RTCs are carried out online  through mutation as per Karnataka Land Revenue  Act using the Land Records database. </a:t>
            </a:r>
          </a:p>
          <a:p>
            <a:pPr>
              <a:buNone/>
            </a:pPr>
            <a:endParaRPr lang="en-IN" sz="12800" b="1" dirty="0" smtClean="0"/>
          </a:p>
          <a:p>
            <a:pPr algn="ctr">
              <a:buNone/>
            </a:pPr>
            <a:r>
              <a:rPr lang="en-IN" sz="12800" b="1" dirty="0" smtClean="0"/>
              <a:t>    All  Agriculture Land Records are in Public Domain.</a:t>
            </a:r>
          </a:p>
          <a:p>
            <a:pPr algn="ctr">
              <a:buNone/>
            </a:pPr>
            <a:r>
              <a:rPr lang="en-IN" sz="12800" b="1" dirty="0" smtClean="0"/>
              <a:t>All connected documents are scanned </a:t>
            </a:r>
          </a:p>
          <a:p>
            <a:pPr algn="ctr">
              <a:buNone/>
            </a:pPr>
            <a:r>
              <a:rPr lang="en-IN" sz="12800" b="1" dirty="0" smtClean="0"/>
              <a:t>Less dependence on Manual  Records</a:t>
            </a:r>
          </a:p>
          <a:p>
            <a:pPr>
              <a:buNone/>
            </a:pPr>
            <a:endParaRPr lang="en-IN" sz="4300" b="1" dirty="0" smtClean="0"/>
          </a:p>
          <a:p>
            <a:pPr>
              <a:buNone/>
            </a:pPr>
            <a:endParaRPr lang="en-IN" b="1" dirty="0" smtClean="0"/>
          </a:p>
          <a:p>
            <a:pPr>
              <a:buNone/>
            </a:pPr>
            <a:r>
              <a:rPr lang="en-IN" b="1" dirty="0" smtClean="0"/>
              <a:t> </a:t>
            </a:r>
            <a:endParaRPr lang="en-IN" b="1"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ACCESS TO LAND RECORDS</a:t>
            </a:r>
            <a:endParaRPr lang="en-IN" b="1" dirty="0"/>
          </a:p>
        </p:txBody>
      </p:sp>
      <p:sp>
        <p:nvSpPr>
          <p:cNvPr id="3" name="Content Placeholder 2"/>
          <p:cNvSpPr>
            <a:spLocks noGrp="1"/>
          </p:cNvSpPr>
          <p:nvPr>
            <p:ph idx="1"/>
          </p:nvPr>
        </p:nvSpPr>
        <p:spPr/>
        <p:txBody>
          <a:bodyPr>
            <a:normAutofit fontScale="85000" lnSpcReduction="10000"/>
          </a:bodyPr>
          <a:lstStyle/>
          <a:p>
            <a:pPr>
              <a:buNone/>
            </a:pPr>
            <a:r>
              <a:rPr lang="en-IN" dirty="0" smtClean="0"/>
              <a:t>    </a:t>
            </a:r>
          </a:p>
          <a:p>
            <a:pPr>
              <a:buNone/>
            </a:pPr>
            <a:r>
              <a:rPr lang="en-IN" dirty="0" smtClean="0"/>
              <a:t>    </a:t>
            </a:r>
            <a:r>
              <a:rPr lang="en-IN" sz="4300" b="1" dirty="0" smtClean="0"/>
              <a:t>The following documents are issued to the citizen at Land Record  Kiosk by collecting the user fees . RTCs are also being issued at 892 </a:t>
            </a:r>
            <a:r>
              <a:rPr lang="en-IN" sz="4300" b="1" dirty="0" err="1" smtClean="0"/>
              <a:t>Atalji</a:t>
            </a:r>
            <a:r>
              <a:rPr lang="en-IN" sz="4300" b="1" dirty="0" smtClean="0"/>
              <a:t> Jana </a:t>
            </a:r>
            <a:r>
              <a:rPr lang="en-IN" sz="4300" b="1" dirty="0" err="1" smtClean="0"/>
              <a:t>Snehi</a:t>
            </a:r>
            <a:r>
              <a:rPr lang="en-IN" sz="4300" b="1" dirty="0" smtClean="0"/>
              <a:t> </a:t>
            </a:r>
            <a:r>
              <a:rPr lang="en-IN" sz="4300" b="1" dirty="0" err="1" smtClean="0"/>
              <a:t>Kendras</a:t>
            </a:r>
            <a:r>
              <a:rPr lang="en-IN" sz="4300" b="1" dirty="0" smtClean="0"/>
              <a:t>, 6019 Gram </a:t>
            </a:r>
            <a:r>
              <a:rPr lang="en-IN" sz="4300" b="1" dirty="0" err="1" smtClean="0"/>
              <a:t>Panchayats</a:t>
            </a:r>
            <a:r>
              <a:rPr lang="en-IN" sz="4300" b="1" dirty="0" smtClean="0"/>
              <a:t>  &amp; various  </a:t>
            </a:r>
            <a:r>
              <a:rPr lang="en-IN" sz="4300" b="1" dirty="0" err="1" smtClean="0"/>
              <a:t>tele-centers</a:t>
            </a:r>
            <a:r>
              <a:rPr lang="en-IN" sz="4300" b="1" dirty="0" smtClean="0"/>
              <a:t> across the state. </a:t>
            </a:r>
            <a:r>
              <a:rPr lang="en-IN" sz="4000" dirty="0" smtClean="0"/>
              <a:t/>
            </a:r>
            <a:br>
              <a:rPr lang="en-IN" sz="4000" dirty="0" smtClean="0"/>
            </a:br>
            <a:r>
              <a:rPr lang="en-IN" dirty="0" smtClean="0"/>
              <a:t/>
            </a:r>
            <a:br>
              <a:rPr lang="en-IN" dirty="0" smtClean="0"/>
            </a:br>
            <a:endParaRPr lang="en-IN" dirty="0" smtClean="0"/>
          </a:p>
          <a:p>
            <a:endParaRPr lang="en-IN"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USER FEE UNDER BHOOMI</a:t>
            </a:r>
            <a:endParaRPr lang="en-IN" b="1" dirty="0"/>
          </a:p>
        </p:txBody>
      </p:sp>
      <p:sp>
        <p:nvSpPr>
          <p:cNvPr id="3" name="Content Placeholder 2"/>
          <p:cNvSpPr>
            <a:spLocks noGrp="1"/>
          </p:cNvSpPr>
          <p:nvPr>
            <p:ph idx="1"/>
          </p:nvPr>
        </p:nvSpPr>
        <p:spPr>
          <a:xfrm>
            <a:off x="457200" y="1447800"/>
            <a:ext cx="8229600" cy="4678363"/>
          </a:xfrm>
        </p:spPr>
        <p:txBody>
          <a:bodyPr>
            <a:normAutofit lnSpcReduction="10000"/>
          </a:bodyPr>
          <a:lstStyle/>
          <a:p>
            <a:pPr>
              <a:buNone/>
            </a:pPr>
            <a:r>
              <a:rPr lang="en-IN" b="1" dirty="0" smtClean="0"/>
              <a:t>        </a:t>
            </a:r>
          </a:p>
          <a:p>
            <a:pPr>
              <a:buNone/>
            </a:pPr>
            <a:r>
              <a:rPr lang="en-IN" dirty="0" smtClean="0"/>
              <a:t>1 .   </a:t>
            </a:r>
            <a:r>
              <a:rPr lang="en-IN" sz="3600" b="1" dirty="0" smtClean="0"/>
              <a:t>RTC                             Rs.10/-</a:t>
            </a:r>
          </a:p>
          <a:p>
            <a:pPr>
              <a:buNone/>
            </a:pPr>
            <a:r>
              <a:rPr lang="en-IN" sz="3600" b="1" dirty="0" smtClean="0"/>
              <a:t>2.   Mutation Extract     Rs.15/-</a:t>
            </a:r>
          </a:p>
          <a:p>
            <a:pPr>
              <a:buNone/>
            </a:pPr>
            <a:r>
              <a:rPr lang="en-IN" sz="3600" b="1" dirty="0" smtClean="0"/>
              <a:t>3.   Mutation Status       Rs.15/-</a:t>
            </a:r>
          </a:p>
          <a:p>
            <a:pPr marL="514350" indent="-514350">
              <a:buAutoNum type="arabicPeriod" startAt="4"/>
            </a:pPr>
            <a:r>
              <a:rPr lang="en-IN" sz="3600" b="1" dirty="0" err="1" smtClean="0"/>
              <a:t>Tippani</a:t>
            </a:r>
            <a:r>
              <a:rPr lang="en-IN" sz="3600" b="1" dirty="0" smtClean="0"/>
              <a:t>                        Rs.15/-</a:t>
            </a:r>
          </a:p>
          <a:p>
            <a:pPr marL="514350" indent="-514350">
              <a:buNone/>
            </a:pPr>
            <a:r>
              <a:rPr lang="en-IN" sz="3600" b="1" dirty="0" smtClean="0"/>
              <a:t>Documents are being issued across the counter at a nominal fee</a:t>
            </a:r>
            <a:br>
              <a:rPr lang="en-IN" sz="3600" b="1" dirty="0" smtClean="0"/>
            </a:br>
            <a:endParaRPr lang="en-IN" sz="3600" b="1"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t>
            </a:r>
            <a:r>
              <a:rPr lang="en-IN" b="1" dirty="0" smtClean="0"/>
              <a:t>LAND RECORDS ARE IN PUBLIC DOMAIN</a:t>
            </a:r>
            <a:endParaRPr lang="en-IN" b="1" dirty="0"/>
          </a:p>
        </p:txBody>
      </p:sp>
      <p:sp>
        <p:nvSpPr>
          <p:cNvPr id="3" name="Content Placeholder 2"/>
          <p:cNvSpPr>
            <a:spLocks noGrp="1"/>
          </p:cNvSpPr>
          <p:nvPr>
            <p:ph idx="1"/>
          </p:nvPr>
        </p:nvSpPr>
        <p:spPr/>
        <p:txBody>
          <a:bodyPr>
            <a:normAutofit lnSpcReduction="10000"/>
          </a:bodyPr>
          <a:lstStyle/>
          <a:p>
            <a:pPr>
              <a:buNone/>
            </a:pPr>
            <a:r>
              <a:rPr lang="en-IN" b="1" dirty="0" smtClean="0"/>
              <a:t>    AFTER INTERVENTION OF KARNATAKA INFORMATION COMMISSION  ALL  INFORMATION AVAILABLE  IN BHOOMI WAS MADE AVAILABLE TO CITIZEN AS A PART OF DECLARATION UNDER SECTION 4 OF THE RTI ACT.   INFORMATION AVAILABLE IN BHOOMI RELATING TO AGRICULTURAL LANDS CAN ALSO BE DOWNLOADED</a:t>
            </a:r>
          </a:p>
          <a:p>
            <a:r>
              <a:rPr lang="en-IN" b="1" dirty="0" smtClean="0"/>
              <a:t>http://landrecords.karnataka.gov.in</a:t>
            </a:r>
            <a:endParaRPr lang="en-IN" b="1" dirty="0"/>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734</TotalTime>
  <Words>1881</Words>
  <Application>Microsoft Office PowerPoint</Application>
  <PresentationFormat>On-screen Show (4:3)</PresentationFormat>
  <Paragraphs>170</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PRESENTATION ON</vt:lpstr>
      <vt:lpstr> LAND RECORDS  </vt:lpstr>
      <vt:lpstr>Bhoomi  </vt:lpstr>
      <vt:lpstr>BHOOMI</vt:lpstr>
      <vt:lpstr>BHOOMI</vt:lpstr>
      <vt:lpstr>BHOOMI</vt:lpstr>
      <vt:lpstr>ACCESS TO LAND RECORDS</vt:lpstr>
      <vt:lpstr>USER FEE UNDER BHOOMI</vt:lpstr>
      <vt:lpstr>  LAND RECORDS ARE IN PUBLIC DOMAIN</vt:lpstr>
      <vt:lpstr>INFORMATION RELATING TO LAND RECORDS IN GRAMA PANCHAYATHS</vt:lpstr>
      <vt:lpstr>USE OF RTI FOR LAND RECORDS</vt:lpstr>
      <vt:lpstr>USE OF RTI – GRAMA PANCHAYAT</vt:lpstr>
      <vt:lpstr>LAND RECORDS IN MUNICIPALITY &amp; CITY CORPORATIONS</vt:lpstr>
      <vt:lpstr>STAMPS &amp; REGISTRATION DEPARTMENT</vt:lpstr>
      <vt:lpstr>RTI &amp; SUB REGISTRARS</vt:lpstr>
      <vt:lpstr>Slide 16</vt:lpstr>
      <vt:lpstr>STAMPS &amp; REGISTRATION DEPT</vt:lpstr>
      <vt:lpstr>STAMPS &amp; REGISTRATION DEPT</vt:lpstr>
      <vt:lpstr>DENIAL OF INFORMATION UNDER RTI</vt:lpstr>
      <vt:lpstr>CHALLENGES BEFORE THE INFORMATION COMMISSION</vt:lpstr>
      <vt:lpstr>Slide 21</vt:lpstr>
      <vt:lpstr>ARGUMENT BY PUBLIC AUTHORITIES</vt:lpstr>
      <vt:lpstr>POINTS CONSIDERED BY THE INFORMATION COMMISSION</vt:lpstr>
      <vt:lpstr>REDUCES HARDSHIP TO CITIZENS</vt:lpstr>
      <vt:lpstr>Slide 25</vt:lpstr>
      <vt:lpstr>ADVANTAGE UNDER RTI</vt:lpstr>
      <vt:lpstr>DECISION OF KARNATAKA INFORMMATION COMMISSION</vt:lpstr>
      <vt:lpstr> DECISION  OF KARNATAKA INFORMMATION COMMISSION  </vt:lpstr>
      <vt:lpstr>ORDER OF KARNATAKA INFORMMATION COMMISSION</vt:lpstr>
      <vt:lpstr>LIBERTY OF  CITIZENS ON PAYMENT OF  FEE</vt:lpstr>
      <vt:lpstr>ORDER OF KARNATAKA INFORMMATION COMMISSION</vt:lpstr>
      <vt:lpstr>ORDER OF KARNATAKA INFORMMATION COMMISSION</vt:lpstr>
      <vt:lpstr>ORDER OF KARNATAKA INFORMMATION COMMISSION</vt:lpstr>
      <vt:lpstr> ORDER OF KARNATAKA INFORMMATION COMMISSION</vt:lpstr>
      <vt:lpstr>IMPACT OF KIC ORDER</vt:lpstr>
      <vt:lpstr>IMPACT OF KIC ORDER</vt:lpstr>
      <vt:lpstr>FOCUS ON STAMPS &amp; REGISTRATION DEPARTMENT</vt:lpstr>
      <vt:lpstr>MINIMUM DENIAL UNDER RTI</vt:lpstr>
      <vt:lpstr>   </vt:lpstr>
      <vt:lpstr>RTI &amp; LAND RECORDS</vt:lpstr>
      <vt:lpstr>IMPLEMENTATION OF PUBLIC RECORDS ACT, 2010</vt:lpstr>
      <vt:lpstr>RTI &amp; GOOD GOVERNANCE</vt:lpstr>
      <vt:lpstr>RTI &amp; GOOD GOVERNANCE</vt:lpstr>
      <vt:lpstr>DEMAND BY CITIZENS </vt:lpstr>
      <vt:lpstr>DEMAND BY CITIZENS </vt:lpstr>
      <vt:lpstr>THANKS</vt:lpstr>
    </vt:vector>
  </TitlesOfParts>
  <Company>abcd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KANNADA POWER POINT</dc:title>
  <dc:creator>abcd</dc:creator>
  <cp:lastModifiedBy>gautham</cp:lastModifiedBy>
  <cp:revision>219</cp:revision>
  <dcterms:created xsi:type="dcterms:W3CDTF">2014-08-03T16:16:27Z</dcterms:created>
  <dcterms:modified xsi:type="dcterms:W3CDTF">2017-07-12T02:46:44Z</dcterms:modified>
</cp:coreProperties>
</file>